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handoutMasterIdLst>
    <p:handoutMasterId r:id="rId18"/>
  </p:handoutMasterIdLst>
  <p:sldIdLst>
    <p:sldId id="1455" r:id="rId3"/>
    <p:sldId id="1512" r:id="rId4"/>
    <p:sldId id="1433" r:id="rId5"/>
    <p:sldId id="1522" r:id="rId6"/>
    <p:sldId id="1467" r:id="rId7"/>
    <p:sldId id="1521" r:id="rId8"/>
    <p:sldId id="1523" r:id="rId9"/>
    <p:sldId id="1524" r:id="rId10"/>
    <p:sldId id="1493" r:id="rId11"/>
    <p:sldId id="1505" r:id="rId12"/>
    <p:sldId id="1502" r:id="rId13"/>
    <p:sldId id="1506" r:id="rId14"/>
    <p:sldId id="1518" r:id="rId15"/>
    <p:sldId id="1519" r:id="rId16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Enrique Rivas Benoit" initials="CERB" lastIdx="1" clrIdx="0">
    <p:extLst>
      <p:ext uri="{19B8F6BF-5375-455C-9EA6-DF929625EA0E}">
        <p15:presenceInfo xmlns:p15="http://schemas.microsoft.com/office/powerpoint/2012/main" userId="6ce65510088205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0AD"/>
    <a:srgbClr val="C729B0"/>
    <a:srgbClr val="E010C2"/>
    <a:srgbClr val="0FCED3"/>
    <a:srgbClr val="53EFF3"/>
    <a:srgbClr val="50DAF6"/>
    <a:srgbClr val="54B2F2"/>
    <a:srgbClr val="4FBFF7"/>
    <a:srgbClr val="4FABF7"/>
    <a:srgbClr val="21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BD74D-DDBE-47D9-A6FE-0C4B4CAE4796}" v="605" dt="2019-03-13T23:31:30.69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9636" autoAdjust="0"/>
  </p:normalViewPr>
  <p:slideViewPr>
    <p:cSldViewPr snapToGrid="0" snapToObjects="1">
      <p:cViewPr varScale="1">
        <p:scale>
          <a:sx n="33" d="100"/>
          <a:sy n="33" d="100"/>
        </p:scale>
        <p:origin x="102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E3131-B01A-4B71-A2DF-052C1502793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11327F-64EC-4B74-8083-45BC8E682127}">
      <dgm:prSet phldrT="[Texto]"/>
      <dgm:spPr>
        <a:ln>
          <a:noFill/>
        </a:ln>
      </dgm:spPr>
      <dgm:t>
        <a:bodyPr/>
        <a:lstStyle/>
        <a:p>
          <a:r>
            <a:rPr lang="es-ES" dirty="0" smtClean="0"/>
            <a:t>Prestador Primario</a:t>
          </a:r>
          <a:endParaRPr lang="es-ES" dirty="0"/>
        </a:p>
      </dgm:t>
    </dgm:pt>
    <dgm:pt modelId="{4AAC6067-185C-4F82-876D-152BBAB8763E}" type="parTrans" cxnId="{66830925-DE94-4024-9164-3604CB14E2EE}">
      <dgm:prSet/>
      <dgm:spPr/>
      <dgm:t>
        <a:bodyPr/>
        <a:lstStyle/>
        <a:p>
          <a:endParaRPr lang="es-ES"/>
        </a:p>
      </dgm:t>
    </dgm:pt>
    <dgm:pt modelId="{D0F2AC6B-7368-4DB8-986A-62F2F352FAE1}" type="sibTrans" cxnId="{66830925-DE94-4024-9164-3604CB14E2EE}">
      <dgm:prSet/>
      <dgm:spPr/>
      <dgm:t>
        <a:bodyPr/>
        <a:lstStyle/>
        <a:p>
          <a:endParaRPr lang="es-ES"/>
        </a:p>
      </dgm:t>
    </dgm:pt>
    <dgm:pt modelId="{DE5E241A-F16D-4498-A9F1-1E74D3EC2548}">
      <dgm:prSet phldrT="[Texto]"/>
      <dgm:spPr/>
      <dgm:t>
        <a:bodyPr/>
        <a:lstStyle/>
        <a:p>
          <a:r>
            <a:rPr lang="es-ES" dirty="0" smtClean="0"/>
            <a:t>EAPB</a:t>
          </a:r>
          <a:endParaRPr lang="es-ES" dirty="0"/>
        </a:p>
      </dgm:t>
    </dgm:pt>
    <dgm:pt modelId="{6A7610C2-E698-478A-8490-F88B79613B3B}" type="parTrans" cxnId="{D1D5F014-5AD9-41D0-9C99-C4FDD38F24E3}">
      <dgm:prSet/>
      <dgm:spPr/>
      <dgm:t>
        <a:bodyPr/>
        <a:lstStyle/>
        <a:p>
          <a:endParaRPr lang="es-ES"/>
        </a:p>
      </dgm:t>
    </dgm:pt>
    <dgm:pt modelId="{A9BC4DCD-7D1B-4A6A-AB33-6E0FCCBAC1BD}" type="sibTrans" cxnId="{D1D5F014-5AD9-41D0-9C99-C4FDD38F24E3}">
      <dgm:prSet/>
      <dgm:spPr/>
      <dgm:t>
        <a:bodyPr/>
        <a:lstStyle/>
        <a:p>
          <a:endParaRPr lang="es-ES"/>
        </a:p>
      </dgm:t>
    </dgm:pt>
    <dgm:pt modelId="{3F820C0E-9BDF-4514-8589-7A2B75B4DAD0}">
      <dgm:prSet phldrT="[Texto]"/>
      <dgm:spPr/>
      <dgm:t>
        <a:bodyPr/>
        <a:lstStyle/>
        <a:p>
          <a:r>
            <a:rPr lang="es-ES" dirty="0" smtClean="0"/>
            <a:t>Prestador Complementario</a:t>
          </a:r>
          <a:endParaRPr lang="es-ES" dirty="0"/>
        </a:p>
      </dgm:t>
    </dgm:pt>
    <dgm:pt modelId="{657F0AD3-4F7E-4302-86F6-181021671F0E}" type="parTrans" cxnId="{B7C5F474-744E-4DCA-9AEA-A20C6375C18C}">
      <dgm:prSet/>
      <dgm:spPr/>
      <dgm:t>
        <a:bodyPr/>
        <a:lstStyle/>
        <a:p>
          <a:endParaRPr lang="es-ES"/>
        </a:p>
      </dgm:t>
    </dgm:pt>
    <dgm:pt modelId="{25B734D5-888A-4626-885C-75AC0E3C8E1E}" type="sibTrans" cxnId="{B7C5F474-744E-4DCA-9AEA-A20C6375C18C}">
      <dgm:prSet/>
      <dgm:spPr/>
      <dgm:t>
        <a:bodyPr/>
        <a:lstStyle/>
        <a:p>
          <a:endParaRPr lang="es-ES"/>
        </a:p>
      </dgm:t>
    </dgm:pt>
    <dgm:pt modelId="{E14F9E34-0B47-423A-8A1A-B49EE3334E13}" type="pres">
      <dgm:prSet presAssocID="{F28E3131-B01A-4B71-A2DF-052C1502793B}" presName="Name0" presStyleCnt="0">
        <dgm:presLayoutVars>
          <dgm:dir/>
          <dgm:resizeHandles val="exact"/>
        </dgm:presLayoutVars>
      </dgm:prSet>
      <dgm:spPr/>
    </dgm:pt>
    <dgm:pt modelId="{7A51C770-815E-4378-BBD0-140008DCEB17}" type="pres">
      <dgm:prSet presAssocID="{F28E3131-B01A-4B71-A2DF-052C1502793B}" presName="fgShape" presStyleLbl="fgShp" presStyleIdx="0" presStyleCnt="1"/>
      <dgm:spPr/>
    </dgm:pt>
    <dgm:pt modelId="{FCB1CFD8-95E5-4358-B7A7-45A055950894}" type="pres">
      <dgm:prSet presAssocID="{F28E3131-B01A-4B71-A2DF-052C1502793B}" presName="linComp" presStyleCnt="0"/>
      <dgm:spPr/>
    </dgm:pt>
    <dgm:pt modelId="{70476E41-B83C-4EFC-AE7E-C66CE611040C}" type="pres">
      <dgm:prSet presAssocID="{0611327F-64EC-4B74-8083-45BC8E682127}" presName="compNode" presStyleCnt="0"/>
      <dgm:spPr/>
    </dgm:pt>
    <dgm:pt modelId="{B214FC82-E06F-4221-A3DF-A97E80BEEA8F}" type="pres">
      <dgm:prSet presAssocID="{0611327F-64EC-4B74-8083-45BC8E682127}" presName="bkgdShape" presStyleLbl="node1" presStyleIdx="0" presStyleCnt="3" custLinFactNeighborX="-64"/>
      <dgm:spPr/>
      <dgm:t>
        <a:bodyPr/>
        <a:lstStyle/>
        <a:p>
          <a:endParaRPr lang="es-ES"/>
        </a:p>
      </dgm:t>
    </dgm:pt>
    <dgm:pt modelId="{EB987C5D-8759-4D4F-A80E-732C86BE19D7}" type="pres">
      <dgm:prSet presAssocID="{0611327F-64EC-4B74-8083-45BC8E68212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39938-3B69-4AF3-A9EA-C2D6E4B60AB8}" type="pres">
      <dgm:prSet presAssocID="{0611327F-64EC-4B74-8083-45BC8E682127}" presName="invisiNode" presStyleLbl="node1" presStyleIdx="0" presStyleCnt="3"/>
      <dgm:spPr/>
    </dgm:pt>
    <dgm:pt modelId="{5DE5B283-B2E9-4848-A4CC-99A69EE6039D}" type="pres">
      <dgm:prSet presAssocID="{0611327F-64EC-4B74-8083-45BC8E68212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D98C89-2DA7-4585-854B-74F28C524A8C}" type="pres">
      <dgm:prSet presAssocID="{D0F2AC6B-7368-4DB8-986A-62F2F352FAE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003C4E3-32EF-4EA0-836D-FCAA32B9E564}" type="pres">
      <dgm:prSet presAssocID="{DE5E241A-F16D-4498-A9F1-1E74D3EC2548}" presName="compNode" presStyleCnt="0"/>
      <dgm:spPr/>
    </dgm:pt>
    <dgm:pt modelId="{058AFC99-9A2A-4F44-9891-83D5B0478ECE}" type="pres">
      <dgm:prSet presAssocID="{DE5E241A-F16D-4498-A9F1-1E74D3EC2548}" presName="bkgdShape" presStyleLbl="node1" presStyleIdx="1" presStyleCnt="3" custLinFactNeighborX="867"/>
      <dgm:spPr/>
      <dgm:t>
        <a:bodyPr/>
        <a:lstStyle/>
        <a:p>
          <a:endParaRPr lang="es-ES"/>
        </a:p>
      </dgm:t>
    </dgm:pt>
    <dgm:pt modelId="{AD1DA621-D44B-4F04-9A4D-743AACB62E5A}" type="pres">
      <dgm:prSet presAssocID="{DE5E241A-F16D-4498-A9F1-1E74D3EC254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8ADAC7-554F-4B7E-B802-D2ABAFFDD513}" type="pres">
      <dgm:prSet presAssocID="{DE5E241A-F16D-4498-A9F1-1E74D3EC2548}" presName="invisiNode" presStyleLbl="node1" presStyleIdx="1" presStyleCnt="3"/>
      <dgm:spPr/>
    </dgm:pt>
    <dgm:pt modelId="{5ECCF6C3-3A06-49C3-BD70-647A76322332}" type="pres">
      <dgm:prSet presAssocID="{DE5E241A-F16D-4498-A9F1-1E74D3EC2548}" presName="imagNode" presStyleLbl="fgImgPlace1" presStyleIdx="1" presStyleCnt="3" custScaleX="1098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DD6FED-A272-45CB-AA64-9697C9AC0B94}" type="pres">
      <dgm:prSet presAssocID="{A9BC4DCD-7D1B-4A6A-AB33-6E0FCCBAC1B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75D6B7B-0855-4F32-86F1-3631915A266F}" type="pres">
      <dgm:prSet presAssocID="{3F820C0E-9BDF-4514-8589-7A2B75B4DAD0}" presName="compNode" presStyleCnt="0"/>
      <dgm:spPr/>
    </dgm:pt>
    <dgm:pt modelId="{2AE661B1-9A8C-4D24-8CB8-7C16A574C8FB}" type="pres">
      <dgm:prSet presAssocID="{3F820C0E-9BDF-4514-8589-7A2B75B4DAD0}" presName="bkgdShape" presStyleLbl="node1" presStyleIdx="2" presStyleCnt="3" custLinFactNeighborX="64"/>
      <dgm:spPr/>
      <dgm:t>
        <a:bodyPr/>
        <a:lstStyle/>
        <a:p>
          <a:endParaRPr lang="es-ES"/>
        </a:p>
      </dgm:t>
    </dgm:pt>
    <dgm:pt modelId="{51807CBC-0434-40B8-8A01-772FA4ACFF18}" type="pres">
      <dgm:prSet presAssocID="{3F820C0E-9BDF-4514-8589-7A2B75B4DAD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9C7EE-4AD9-4B6D-837A-CE8E0F785BE1}" type="pres">
      <dgm:prSet presAssocID="{3F820C0E-9BDF-4514-8589-7A2B75B4DAD0}" presName="invisiNode" presStyleLbl="node1" presStyleIdx="2" presStyleCnt="3"/>
      <dgm:spPr/>
    </dgm:pt>
    <dgm:pt modelId="{BD871C54-DFC0-4B59-9DCD-146852BA9343}" type="pres">
      <dgm:prSet presAssocID="{3F820C0E-9BDF-4514-8589-7A2B75B4DAD0}" presName="imagNode" presStyleLbl="fgImgPlace1" presStyleIdx="2" presStyleCnt="3" custLinFactNeighborX="-6022" custLinFactNeighborY="-1363"/>
      <dgm:spPr/>
    </dgm:pt>
  </dgm:ptLst>
  <dgm:cxnLst>
    <dgm:cxn modelId="{BEE9D46E-AA95-4575-AD45-94EAB733BCCC}" type="presOf" srcId="{0611327F-64EC-4B74-8083-45BC8E682127}" destId="{B214FC82-E06F-4221-A3DF-A97E80BEEA8F}" srcOrd="0" destOrd="0" presId="urn:microsoft.com/office/officeart/2005/8/layout/hList7"/>
    <dgm:cxn modelId="{C9780312-A397-4B99-BCE4-1B915CCF5ABB}" type="presOf" srcId="{D0F2AC6B-7368-4DB8-986A-62F2F352FAE1}" destId="{1ED98C89-2DA7-4585-854B-74F28C524A8C}" srcOrd="0" destOrd="0" presId="urn:microsoft.com/office/officeart/2005/8/layout/hList7"/>
    <dgm:cxn modelId="{47D9C76A-6AA3-48C2-9981-FBA0FAFFD122}" type="presOf" srcId="{DE5E241A-F16D-4498-A9F1-1E74D3EC2548}" destId="{058AFC99-9A2A-4F44-9891-83D5B0478ECE}" srcOrd="0" destOrd="0" presId="urn:microsoft.com/office/officeart/2005/8/layout/hList7"/>
    <dgm:cxn modelId="{5706941F-8C68-434D-9875-90F8FE5DF1F6}" type="presOf" srcId="{3F820C0E-9BDF-4514-8589-7A2B75B4DAD0}" destId="{51807CBC-0434-40B8-8A01-772FA4ACFF18}" srcOrd="1" destOrd="0" presId="urn:microsoft.com/office/officeart/2005/8/layout/hList7"/>
    <dgm:cxn modelId="{D1D5F014-5AD9-41D0-9C99-C4FDD38F24E3}" srcId="{F28E3131-B01A-4B71-A2DF-052C1502793B}" destId="{DE5E241A-F16D-4498-A9F1-1E74D3EC2548}" srcOrd="1" destOrd="0" parTransId="{6A7610C2-E698-478A-8490-F88B79613B3B}" sibTransId="{A9BC4DCD-7D1B-4A6A-AB33-6E0FCCBAC1BD}"/>
    <dgm:cxn modelId="{A83E793A-A3BE-4B8A-843B-205ED7973DBD}" type="presOf" srcId="{3F820C0E-9BDF-4514-8589-7A2B75B4DAD0}" destId="{2AE661B1-9A8C-4D24-8CB8-7C16A574C8FB}" srcOrd="0" destOrd="0" presId="urn:microsoft.com/office/officeart/2005/8/layout/hList7"/>
    <dgm:cxn modelId="{BBEBB03D-6D09-4EFB-97DE-9FF2F27FC80C}" type="presOf" srcId="{F28E3131-B01A-4B71-A2DF-052C1502793B}" destId="{E14F9E34-0B47-423A-8A1A-B49EE3334E13}" srcOrd="0" destOrd="0" presId="urn:microsoft.com/office/officeart/2005/8/layout/hList7"/>
    <dgm:cxn modelId="{B5E363EB-BF88-4FD6-A105-D5C030683490}" type="presOf" srcId="{DE5E241A-F16D-4498-A9F1-1E74D3EC2548}" destId="{AD1DA621-D44B-4F04-9A4D-743AACB62E5A}" srcOrd="1" destOrd="0" presId="urn:microsoft.com/office/officeart/2005/8/layout/hList7"/>
    <dgm:cxn modelId="{E763C9BE-B240-4C1A-AB47-C3AB0417A190}" type="presOf" srcId="{A9BC4DCD-7D1B-4A6A-AB33-6E0FCCBAC1BD}" destId="{8ADD6FED-A272-45CB-AA64-9697C9AC0B94}" srcOrd="0" destOrd="0" presId="urn:microsoft.com/office/officeart/2005/8/layout/hList7"/>
    <dgm:cxn modelId="{B7C5F474-744E-4DCA-9AEA-A20C6375C18C}" srcId="{F28E3131-B01A-4B71-A2DF-052C1502793B}" destId="{3F820C0E-9BDF-4514-8589-7A2B75B4DAD0}" srcOrd="2" destOrd="0" parTransId="{657F0AD3-4F7E-4302-86F6-181021671F0E}" sibTransId="{25B734D5-888A-4626-885C-75AC0E3C8E1E}"/>
    <dgm:cxn modelId="{66830925-DE94-4024-9164-3604CB14E2EE}" srcId="{F28E3131-B01A-4B71-A2DF-052C1502793B}" destId="{0611327F-64EC-4B74-8083-45BC8E682127}" srcOrd="0" destOrd="0" parTransId="{4AAC6067-185C-4F82-876D-152BBAB8763E}" sibTransId="{D0F2AC6B-7368-4DB8-986A-62F2F352FAE1}"/>
    <dgm:cxn modelId="{7AF87856-1A8A-4A5F-8155-F39A10F5A5FD}" type="presOf" srcId="{0611327F-64EC-4B74-8083-45BC8E682127}" destId="{EB987C5D-8759-4D4F-A80E-732C86BE19D7}" srcOrd="1" destOrd="0" presId="urn:microsoft.com/office/officeart/2005/8/layout/hList7"/>
    <dgm:cxn modelId="{A1AE31B1-B2BF-46F5-900B-5EC49F41490E}" type="presParOf" srcId="{E14F9E34-0B47-423A-8A1A-B49EE3334E13}" destId="{7A51C770-815E-4378-BBD0-140008DCEB17}" srcOrd="0" destOrd="0" presId="urn:microsoft.com/office/officeart/2005/8/layout/hList7"/>
    <dgm:cxn modelId="{63C4118E-35A0-4958-9384-EBD1D5F74275}" type="presParOf" srcId="{E14F9E34-0B47-423A-8A1A-B49EE3334E13}" destId="{FCB1CFD8-95E5-4358-B7A7-45A055950894}" srcOrd="1" destOrd="0" presId="urn:microsoft.com/office/officeart/2005/8/layout/hList7"/>
    <dgm:cxn modelId="{AA956BB5-A648-4EC8-92C1-BE8699E636A8}" type="presParOf" srcId="{FCB1CFD8-95E5-4358-B7A7-45A055950894}" destId="{70476E41-B83C-4EFC-AE7E-C66CE611040C}" srcOrd="0" destOrd="0" presId="urn:microsoft.com/office/officeart/2005/8/layout/hList7"/>
    <dgm:cxn modelId="{511B839F-E0AA-4A9C-8D9D-41D5AC8144E5}" type="presParOf" srcId="{70476E41-B83C-4EFC-AE7E-C66CE611040C}" destId="{B214FC82-E06F-4221-A3DF-A97E80BEEA8F}" srcOrd="0" destOrd="0" presId="urn:microsoft.com/office/officeart/2005/8/layout/hList7"/>
    <dgm:cxn modelId="{CCE1B067-59A2-4BA7-9CBC-8BFC209EC2CE}" type="presParOf" srcId="{70476E41-B83C-4EFC-AE7E-C66CE611040C}" destId="{EB987C5D-8759-4D4F-A80E-732C86BE19D7}" srcOrd="1" destOrd="0" presId="urn:microsoft.com/office/officeart/2005/8/layout/hList7"/>
    <dgm:cxn modelId="{93A510A3-D0E0-4497-86D6-78D6327E2AD0}" type="presParOf" srcId="{70476E41-B83C-4EFC-AE7E-C66CE611040C}" destId="{4A839938-3B69-4AF3-A9EA-C2D6E4B60AB8}" srcOrd="2" destOrd="0" presId="urn:microsoft.com/office/officeart/2005/8/layout/hList7"/>
    <dgm:cxn modelId="{8202B4AD-375A-489D-8D72-80F166F94CF1}" type="presParOf" srcId="{70476E41-B83C-4EFC-AE7E-C66CE611040C}" destId="{5DE5B283-B2E9-4848-A4CC-99A69EE6039D}" srcOrd="3" destOrd="0" presId="urn:microsoft.com/office/officeart/2005/8/layout/hList7"/>
    <dgm:cxn modelId="{CE5380B7-8C98-4FCF-99B6-26C9DB13BD94}" type="presParOf" srcId="{FCB1CFD8-95E5-4358-B7A7-45A055950894}" destId="{1ED98C89-2DA7-4585-854B-74F28C524A8C}" srcOrd="1" destOrd="0" presId="urn:microsoft.com/office/officeart/2005/8/layout/hList7"/>
    <dgm:cxn modelId="{EB08CA4E-089C-4A32-94BF-45D03513EF99}" type="presParOf" srcId="{FCB1CFD8-95E5-4358-B7A7-45A055950894}" destId="{2003C4E3-32EF-4EA0-836D-FCAA32B9E564}" srcOrd="2" destOrd="0" presId="urn:microsoft.com/office/officeart/2005/8/layout/hList7"/>
    <dgm:cxn modelId="{5DBC7DBA-D900-4BAB-A721-E129618545A5}" type="presParOf" srcId="{2003C4E3-32EF-4EA0-836D-FCAA32B9E564}" destId="{058AFC99-9A2A-4F44-9891-83D5B0478ECE}" srcOrd="0" destOrd="0" presId="urn:microsoft.com/office/officeart/2005/8/layout/hList7"/>
    <dgm:cxn modelId="{1160FE23-D628-4FDD-9FCD-B9603F929C6B}" type="presParOf" srcId="{2003C4E3-32EF-4EA0-836D-FCAA32B9E564}" destId="{AD1DA621-D44B-4F04-9A4D-743AACB62E5A}" srcOrd="1" destOrd="0" presId="urn:microsoft.com/office/officeart/2005/8/layout/hList7"/>
    <dgm:cxn modelId="{2FA9CC8A-9D17-412F-866B-518BC995A391}" type="presParOf" srcId="{2003C4E3-32EF-4EA0-836D-FCAA32B9E564}" destId="{D58ADAC7-554F-4B7E-B802-D2ABAFFDD513}" srcOrd="2" destOrd="0" presId="urn:microsoft.com/office/officeart/2005/8/layout/hList7"/>
    <dgm:cxn modelId="{6012EE8C-A460-4D78-9262-05BDA2B921EF}" type="presParOf" srcId="{2003C4E3-32EF-4EA0-836D-FCAA32B9E564}" destId="{5ECCF6C3-3A06-49C3-BD70-647A76322332}" srcOrd="3" destOrd="0" presId="urn:microsoft.com/office/officeart/2005/8/layout/hList7"/>
    <dgm:cxn modelId="{98A9A549-22B2-4397-BFF4-45E70F3BA698}" type="presParOf" srcId="{FCB1CFD8-95E5-4358-B7A7-45A055950894}" destId="{8ADD6FED-A272-45CB-AA64-9697C9AC0B94}" srcOrd="3" destOrd="0" presId="urn:microsoft.com/office/officeart/2005/8/layout/hList7"/>
    <dgm:cxn modelId="{1271158D-B7F0-45A5-8F8B-62845984324D}" type="presParOf" srcId="{FCB1CFD8-95E5-4358-B7A7-45A055950894}" destId="{E75D6B7B-0855-4F32-86F1-3631915A266F}" srcOrd="4" destOrd="0" presId="urn:microsoft.com/office/officeart/2005/8/layout/hList7"/>
    <dgm:cxn modelId="{C7D1B7B2-68DC-49AF-815F-4BDA316A1A13}" type="presParOf" srcId="{E75D6B7B-0855-4F32-86F1-3631915A266F}" destId="{2AE661B1-9A8C-4D24-8CB8-7C16A574C8FB}" srcOrd="0" destOrd="0" presId="urn:microsoft.com/office/officeart/2005/8/layout/hList7"/>
    <dgm:cxn modelId="{B2E77A59-DAD1-41EA-AF73-FDF048C182D7}" type="presParOf" srcId="{E75D6B7B-0855-4F32-86F1-3631915A266F}" destId="{51807CBC-0434-40B8-8A01-772FA4ACFF18}" srcOrd="1" destOrd="0" presId="urn:microsoft.com/office/officeart/2005/8/layout/hList7"/>
    <dgm:cxn modelId="{B587320E-F3E3-4DE3-9803-588E3634133B}" type="presParOf" srcId="{E75D6B7B-0855-4F32-86F1-3631915A266F}" destId="{C699C7EE-4AD9-4B6D-837A-CE8E0F785BE1}" srcOrd="2" destOrd="0" presId="urn:microsoft.com/office/officeart/2005/8/layout/hList7"/>
    <dgm:cxn modelId="{ECAC3794-CE16-48D2-BEB1-240581EBEE3D}" type="presParOf" srcId="{E75D6B7B-0855-4F32-86F1-3631915A266F}" destId="{BD871C54-DFC0-4B59-9DCD-146852BA93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FC82-E06F-4221-A3DF-A97E80BEEA8F}">
      <dsp:nvSpPr>
        <dsp:cNvPr id="0" name=""/>
        <dsp:cNvSpPr/>
      </dsp:nvSpPr>
      <dsp:spPr>
        <a:xfrm>
          <a:off x="14" y="0"/>
          <a:ext cx="5420295" cy="843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Prestador Primario</a:t>
          </a:r>
          <a:endParaRPr lang="es-ES" sz="5000" kern="1200" dirty="0"/>
        </a:p>
      </dsp:txBody>
      <dsp:txXfrm>
        <a:off x="14" y="3375258"/>
        <a:ext cx="5420295" cy="3375258"/>
      </dsp:txXfrm>
    </dsp:sp>
    <dsp:sp modelId="{5DE5B283-B2E9-4848-A4CC-99A69EE6039D}">
      <dsp:nvSpPr>
        <dsp:cNvPr id="0" name=""/>
        <dsp:cNvSpPr/>
      </dsp:nvSpPr>
      <dsp:spPr>
        <a:xfrm>
          <a:off x="1308680" y="506288"/>
          <a:ext cx="2809902" cy="28099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AFC99-9A2A-4F44-9891-83D5B0478ECE}">
      <dsp:nvSpPr>
        <dsp:cNvPr id="0" name=""/>
        <dsp:cNvSpPr/>
      </dsp:nvSpPr>
      <dsp:spPr>
        <a:xfrm>
          <a:off x="5633382" y="0"/>
          <a:ext cx="5420295" cy="843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EAPB</a:t>
          </a:r>
          <a:endParaRPr lang="es-ES" sz="5000" kern="1200" dirty="0"/>
        </a:p>
      </dsp:txBody>
      <dsp:txXfrm>
        <a:off x="5633382" y="3375258"/>
        <a:ext cx="5420295" cy="3375258"/>
      </dsp:txXfrm>
    </dsp:sp>
    <dsp:sp modelId="{5ECCF6C3-3A06-49C3-BD70-647A76322332}">
      <dsp:nvSpPr>
        <dsp:cNvPr id="0" name=""/>
        <dsp:cNvSpPr/>
      </dsp:nvSpPr>
      <dsp:spPr>
        <a:xfrm>
          <a:off x="6753477" y="506288"/>
          <a:ext cx="3086116" cy="28099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661B1-9A8C-4D24-8CB8-7C16A574C8FB}">
      <dsp:nvSpPr>
        <dsp:cNvPr id="0" name=""/>
        <dsp:cNvSpPr/>
      </dsp:nvSpPr>
      <dsp:spPr>
        <a:xfrm>
          <a:off x="11172761" y="0"/>
          <a:ext cx="5420295" cy="843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Prestador Complementario</a:t>
          </a:r>
          <a:endParaRPr lang="es-ES" sz="5000" kern="1200" dirty="0"/>
        </a:p>
      </dsp:txBody>
      <dsp:txXfrm>
        <a:off x="11172761" y="3375258"/>
        <a:ext cx="5420295" cy="3375258"/>
      </dsp:txXfrm>
    </dsp:sp>
    <dsp:sp modelId="{BD871C54-DFC0-4B59-9DCD-146852BA9343}">
      <dsp:nvSpPr>
        <dsp:cNvPr id="0" name=""/>
        <dsp:cNvSpPr/>
      </dsp:nvSpPr>
      <dsp:spPr>
        <a:xfrm>
          <a:off x="12305276" y="467989"/>
          <a:ext cx="2809902" cy="28099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1C770-815E-4378-BBD0-140008DCEB17}">
      <dsp:nvSpPr>
        <dsp:cNvPr id="0" name=""/>
        <dsp:cNvSpPr/>
      </dsp:nvSpPr>
      <dsp:spPr>
        <a:xfrm>
          <a:off x="663722" y="6750517"/>
          <a:ext cx="15265626" cy="12657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913B-7DAC-D845-BC1D-1E8B40EE75FD}" type="datetimeFigureOut">
              <a:t>24/09/2020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64EA-9666-8E46-AD63-5B48980F3D2F}" type="slidenum">
              <a:t>‹Nº›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D9A14-6643-4BD9-97ED-1D4B2936C1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58" y="8750641"/>
            <a:ext cx="1796944" cy="1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5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r>
              <a:rPr lang="en-US"/>
              <a:t>alksjdklasjdasd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Hicimos un grupo de apoyo</a:t>
            </a:r>
            <a:r>
              <a:rPr lang="es-CO" baseline="0" dirty="0" smtClean="0"/>
              <a:t> en Rivera con apoyo de la FPTC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0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1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5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8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Jornadas</a:t>
            </a:r>
            <a:r>
              <a:rPr lang="es-CO" baseline="0" dirty="0" smtClean="0"/>
              <a:t> en el Departamento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alksjdklasjdasd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038" y="730250"/>
            <a:ext cx="5256212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6238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3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622221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828245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6034268" y="3447129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814534" y="7672403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3020557" y="7672403"/>
            <a:ext cx="4714706" cy="4711702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5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485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485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485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24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24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225" y="3362325"/>
            <a:ext cx="103632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225" y="5010150"/>
            <a:ext cx="103632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FCEE2C88-6C8F-484D-AF69-578F576B1F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3227782" y="12689769"/>
            <a:ext cx="776129" cy="7761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3244718" y="12770093"/>
            <a:ext cx="742256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smtClean="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‹Nº›</a:t>
            </a:fld>
            <a:endParaRPr lang="id-ID" sz="2800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54FDE-1F54-412F-8C7A-31AABE9779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9" y="155855"/>
            <a:ext cx="3123970" cy="18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853" r:id="rId3"/>
    <p:sldLayoutId id="214748388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Source Sans Pro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Source Sans Pro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2420-BA20-48B9-9030-73E552F56431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CCE0-F685-4923-8E6F-0DF144A51A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638C4-B9E5-4ED2-A14A-7CB8BCD09AA8}"/>
              </a:ext>
            </a:extLst>
          </p:cNvPr>
          <p:cNvSpPr/>
          <p:nvPr/>
        </p:nvSpPr>
        <p:spPr>
          <a:xfrm>
            <a:off x="1631576" y="12819529"/>
            <a:ext cx="1846730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469917" y="9961561"/>
            <a:ext cx="1477962" cy="258763"/>
            <a:chOff x="1703388" y="2006913"/>
            <a:chExt cx="1478230" cy="258682"/>
          </a:xfrm>
        </p:grpSpPr>
        <p:sp>
          <p:nvSpPr>
            <p:cNvPr id="3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3258424" y="4974061"/>
            <a:ext cx="1848147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8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CLÍNICA DE LA MAMA</a:t>
            </a:r>
          </a:p>
          <a:p>
            <a:pPr algn="ctr"/>
            <a:r>
              <a:rPr lang="en-US" sz="8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RED DE SALUD DEL NORTE E.S.E</a:t>
            </a:r>
          </a:p>
          <a:p>
            <a:pPr algn="ctr"/>
            <a:r>
              <a:rPr lang="en-US" sz="8800" b="1" dirty="0" smtClean="0">
                <a:solidFill>
                  <a:srgbClr val="FC70AD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CONSULTORIO ROSADO</a:t>
            </a:r>
            <a:endParaRPr lang="en-US" sz="8800" b="1" dirty="0">
              <a:solidFill>
                <a:srgbClr val="FC70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762" y="0"/>
            <a:ext cx="3390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449844" y="1771326"/>
            <a:ext cx="1477962" cy="258763"/>
            <a:chOff x="1703388" y="2006913"/>
            <a:chExt cx="1478230" cy="258682"/>
          </a:xfrm>
        </p:grpSpPr>
        <p:sp>
          <p:nvSpPr>
            <p:cNvPr id="3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10712872" y="1016127"/>
            <a:ext cx="29751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SINERGIA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4998439"/>
              </p:ext>
            </p:extLst>
          </p:nvPr>
        </p:nvGraphicFramePr>
        <p:xfrm>
          <a:off x="3582722" y="2564150"/>
          <a:ext cx="16593072" cy="843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79871" y="12093677"/>
            <a:ext cx="201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Hemos logrado eliminar cualquier tipo de barrera administrativa garantizando la accesibilidad y oportunidad en la atención.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1578" y="3708501"/>
            <a:ext cx="1767933" cy="17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331" y="1016127"/>
            <a:ext cx="67942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NUESTROS TALLERES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2" y="3978025"/>
            <a:ext cx="7245117" cy="6999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29" y="3978025"/>
            <a:ext cx="7693725" cy="69999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45" y="3978026"/>
            <a:ext cx="7620000" cy="69999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34877" y="12000855"/>
            <a:ext cx="1958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Nuestras pacientes pueden asistir a grupos </a:t>
            </a:r>
            <a:r>
              <a:rPr lang="es-CO" dirty="0"/>
              <a:t>de </a:t>
            </a:r>
            <a:r>
              <a:rPr lang="es-CO" dirty="0" smtClean="0"/>
              <a:t>apoyo y talleres recibiendo el apoyo de la FPTC.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87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426" y="1016127"/>
            <a:ext cx="96561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NUESTROS GRUPOS DE APOYO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861844"/>
            <a:ext cx="6933465" cy="5847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186" y="4861844"/>
            <a:ext cx="7628709" cy="58472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96" y="4861844"/>
            <a:ext cx="7273800" cy="58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307" y="1016127"/>
            <a:ext cx="7454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¿HACIA DÓNDE VAMOS?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06" y="3500460"/>
            <a:ext cx="10207497" cy="714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4" y="3378586"/>
            <a:ext cx="9706966" cy="72643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32365" y="11511482"/>
            <a:ext cx="20736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Nuestra visión es ser </a:t>
            </a:r>
            <a:r>
              <a:rPr lang="es-CO" dirty="0"/>
              <a:t>una institución prestadora de Servicios de Salud, líder en la detección temprana y tratamiento de Cáncer de mama, y reconocida como una institución confiable, con servicios humanizados y acreditada en </a:t>
            </a:r>
            <a:r>
              <a:rPr lang="es-CO" dirty="0" smtClean="0"/>
              <a:t>salud</a:t>
            </a:r>
            <a:r>
              <a:rPr lang="es-CO" b="1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64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04" y="1016127"/>
            <a:ext cx="128825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 LA ESE QUE HUMANIZA TU SALUD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469" y="3181503"/>
            <a:ext cx="9401073" cy="94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638C4-B9E5-4ED2-A14A-7CB8BCD09AA8}"/>
              </a:ext>
            </a:extLst>
          </p:cNvPr>
          <p:cNvSpPr/>
          <p:nvPr/>
        </p:nvSpPr>
        <p:spPr>
          <a:xfrm>
            <a:off x="1631576" y="12819529"/>
            <a:ext cx="1846730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1143134" y="1818965"/>
            <a:ext cx="1477962" cy="258763"/>
            <a:chOff x="1703388" y="2006913"/>
            <a:chExt cx="1478230" cy="258682"/>
          </a:xfrm>
        </p:grpSpPr>
        <p:sp>
          <p:nvSpPr>
            <p:cNvPr id="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0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1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2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13" name="TextBox 72"/>
          <p:cNvSpPr txBox="1">
            <a:spLocks noChangeArrowheads="1"/>
          </p:cNvSpPr>
          <p:nvPr/>
        </p:nvSpPr>
        <p:spPr bwMode="auto">
          <a:xfrm>
            <a:off x="4356542" y="912172"/>
            <a:ext cx="164459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TASA DE MORTALIDAD DE CÁNCER DE MAMA EN CALI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9591" t="32813" r="4500" b="11335"/>
          <a:stretch/>
        </p:blipFill>
        <p:spPr>
          <a:xfrm>
            <a:off x="5070172" y="3368532"/>
            <a:ext cx="14584323" cy="69258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89301" y="10830175"/>
            <a:ext cx="19526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Red de Salud del Norte ESE adquiere un mamografo en año 2015 para contribuir con la disminución de la morbimortalidad de la Ciudad de Santiago de Cali y en el mundo a causa del Cáncer de Mama, patología de interés en salud publica que cada día iba en aumento, con este equipo nace la Clínica de Mama.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26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638C4-B9E5-4ED2-A14A-7CB8BCD09AA8}"/>
              </a:ext>
            </a:extLst>
          </p:cNvPr>
          <p:cNvSpPr/>
          <p:nvPr/>
        </p:nvSpPr>
        <p:spPr>
          <a:xfrm>
            <a:off x="1631576" y="12819529"/>
            <a:ext cx="1846730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923FCF62-8842-45CE-946D-18B660CA383D}"/>
              </a:ext>
            </a:extLst>
          </p:cNvPr>
          <p:cNvSpPr txBox="1">
            <a:spLocks/>
          </p:cNvSpPr>
          <p:nvPr/>
        </p:nvSpPr>
        <p:spPr bwMode="auto">
          <a:xfrm>
            <a:off x="9666514" y="4041309"/>
            <a:ext cx="13637623" cy="866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Buscamos contribuir </a:t>
            </a:r>
            <a:r>
              <a:rPr lang="es-ES" sz="3200" dirty="0">
                <a:solidFill>
                  <a:schemeClr val="tx1"/>
                </a:solidFill>
              </a:rPr>
              <a:t>al mejoramiento de la salud de </a:t>
            </a:r>
            <a:r>
              <a:rPr lang="es-ES" sz="3200" dirty="0" smtClean="0">
                <a:solidFill>
                  <a:schemeClr val="tx1"/>
                </a:solidFill>
              </a:rPr>
              <a:t>nuestra ciudad  </a:t>
            </a:r>
            <a:r>
              <a:rPr lang="es-ES" sz="3200" dirty="0">
                <a:solidFill>
                  <a:schemeClr val="tx1"/>
                </a:solidFill>
              </a:rPr>
              <a:t>a través de servicios oportunos, seguros y </a:t>
            </a:r>
            <a:r>
              <a:rPr lang="es-ES" sz="3200" dirty="0" smtClean="0">
                <a:solidFill>
                  <a:schemeClr val="tx1"/>
                </a:solidFill>
              </a:rPr>
              <a:t>cálidos.</a:t>
            </a:r>
          </a:p>
          <a:p>
            <a:pPr marL="0" indent="0" algn="just">
              <a:buNone/>
            </a:pP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Contamos con personal entrenado en patología mamaria</a:t>
            </a:r>
          </a:p>
          <a:p>
            <a:pPr marL="0" indent="0" algn="just">
              <a:buNone/>
            </a:pP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Nuestros equipos son de digitales y de alta resolución</a:t>
            </a:r>
          </a:p>
          <a:p>
            <a:pPr marL="0" indent="0" algn="just">
              <a:buNone/>
            </a:pP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Existe el compromiso por parte de las directivas y el equipo de trabajo</a:t>
            </a:r>
          </a:p>
          <a:p>
            <a:pPr marL="0" indent="0" algn="just">
              <a:buNone/>
            </a:pP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Se cuenta con rutas de atención definidas</a:t>
            </a:r>
          </a:p>
          <a:p>
            <a:pPr marL="0" indent="0" algn="just">
              <a:buNone/>
            </a:pP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Nuestros indicadores muestran los mejores resultados</a:t>
            </a:r>
          </a:p>
          <a:p>
            <a:pPr marL="0" indent="0" algn="just">
              <a:buNone/>
            </a:pPr>
            <a:endParaRPr lang="es-CO" sz="3200" dirty="0">
              <a:solidFill>
                <a:schemeClr val="tx1"/>
              </a:solidFill>
            </a:endParaRPr>
          </a:p>
          <a:p>
            <a:pPr algn="just"/>
            <a:r>
              <a:rPr lang="es-CO" sz="3200" dirty="0" smtClean="0">
                <a:solidFill>
                  <a:schemeClr val="tx1"/>
                </a:solidFill>
              </a:rPr>
              <a:t>T</a:t>
            </a:r>
            <a:r>
              <a:rPr lang="es-ES" sz="3200" dirty="0" smtClean="0">
                <a:solidFill>
                  <a:schemeClr val="tx1"/>
                </a:solidFill>
              </a:rPr>
              <a:t>enemos </a:t>
            </a:r>
            <a:r>
              <a:rPr lang="es-ES" sz="3200" dirty="0">
                <a:solidFill>
                  <a:schemeClr val="tx1"/>
                </a:solidFill>
              </a:rPr>
              <a:t>como objetivo detectar lesiones sospechosas de la mama y realizar un diagnóstico integral en </a:t>
            </a:r>
            <a:r>
              <a:rPr lang="es-ES" sz="3200" dirty="0" smtClean="0">
                <a:solidFill>
                  <a:schemeClr val="tx1"/>
                </a:solidFill>
              </a:rPr>
              <a:t>un tiempo no mayor a 30 </a:t>
            </a:r>
            <a:r>
              <a:rPr lang="es-ES" sz="3200" dirty="0">
                <a:solidFill>
                  <a:schemeClr val="tx1"/>
                </a:solidFill>
              </a:rPr>
              <a:t>días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  <a:endParaRPr lang="es-CO" sz="24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3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6106201" y="1006607"/>
            <a:ext cx="121885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¿POR QUÉ UN CONSULTORIO ROSADO?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Resultado de imagen para logo cancer de m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70B3C90-4005-4524-9138-BB6C54B72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30" y="3845052"/>
            <a:ext cx="5486400" cy="82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449844" y="2019844"/>
            <a:ext cx="1477962" cy="258763"/>
            <a:chOff x="1703388" y="2006913"/>
            <a:chExt cx="1478230" cy="258682"/>
          </a:xfrm>
        </p:grpSpPr>
        <p:sp>
          <p:nvSpPr>
            <p:cNvPr id="3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9206849" y="1016127"/>
            <a:ext cx="59872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¿QUIENES SOMOS?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08" y="2543660"/>
            <a:ext cx="12344795" cy="78557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66631" y="11188307"/>
            <a:ext cx="2023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equipo </a:t>
            </a:r>
            <a:r>
              <a:rPr lang="es-CO" dirty="0" smtClean="0"/>
              <a:t>actualmente está </a:t>
            </a:r>
            <a:r>
              <a:rPr lang="es-CO" dirty="0"/>
              <a:t>conformado por un medico del programa, </a:t>
            </a:r>
            <a:r>
              <a:rPr lang="es-CO" dirty="0" smtClean="0"/>
              <a:t>dos tecnólogas, </a:t>
            </a:r>
            <a:r>
              <a:rPr lang="es-CO" dirty="0"/>
              <a:t>una auxiliar de mamografía, una auxiliar de agendamiento y una auxiliar para ecografías y biopsias, </a:t>
            </a:r>
            <a:r>
              <a:rPr lang="es-CO" dirty="0" smtClean="0"/>
              <a:t>contamos con dos radiólogos</a:t>
            </a:r>
            <a:r>
              <a:rPr lang="es-CO" dirty="0"/>
              <a:t>, una enfermera, una promotora y la dirección medica.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42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1418947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237" y="560040"/>
            <a:ext cx="76960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¿QUÉ NOS DIFERENCIA? </a:t>
            </a:r>
            <a:endParaRPr lang="en-US" sz="48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34" y="2335382"/>
            <a:ext cx="13045144" cy="108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1418947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237" y="560040"/>
            <a:ext cx="76960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¿QUÉ NOS DIFERENCIA? </a:t>
            </a:r>
            <a:endParaRPr lang="en-US" sz="48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36" y="3141616"/>
            <a:ext cx="6496594" cy="48724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814" y="6080759"/>
            <a:ext cx="6496595" cy="48724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2" y="8516982"/>
            <a:ext cx="6252685" cy="4689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94" y="4678679"/>
            <a:ext cx="5757455" cy="76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1418947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237" y="560040"/>
            <a:ext cx="76960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¿QUÉ NOS DIFERENCIA? </a:t>
            </a:r>
            <a:endParaRPr lang="en-US" sz="48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052" name="Picture 4" descr="Vista previa de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4" y="2191116"/>
            <a:ext cx="10476412" cy="52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sta previa de imag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93" y="7861793"/>
            <a:ext cx="8917283" cy="56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sta previa de imag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406" y="8073030"/>
            <a:ext cx="9461931" cy="54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3806" y="1753781"/>
            <a:ext cx="4963885" cy="5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146F-8F59-489A-BFAA-508CAF6DA9BC}"/>
              </a:ext>
            </a:extLst>
          </p:cNvPr>
          <p:cNvGrpSpPr>
            <a:grpSpLocks/>
          </p:cNvGrpSpPr>
          <p:nvPr/>
        </p:nvGrpSpPr>
        <p:grpSpPr bwMode="auto">
          <a:xfrm>
            <a:off x="11449844" y="1418947"/>
            <a:ext cx="1477962" cy="258763"/>
            <a:chOff x="1703388" y="2006913"/>
            <a:chExt cx="1478230" cy="2586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95857C-C412-404A-9137-11891A5013C3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66E4-40CB-4E75-B764-4DCE177B027E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2EC36-AE85-48A6-B654-C08928846D8C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81E55D-F04E-4915-AA9A-E408710AC2E8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2B806B-C400-4F27-8126-ABAC95F279A9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21" name="TextBox 72">
            <a:extLst>
              <a:ext uri="{FF2B5EF4-FFF2-40B4-BE49-F238E27FC236}">
                <a16:creationId xmlns:a16="http://schemas.microsoft.com/office/drawing/2014/main" id="{53AFFF0C-4D59-4BAE-B38D-101ABF76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237" y="560040"/>
            <a:ext cx="76960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¿QUÉ NOS DIFERENCIA? </a:t>
            </a:r>
            <a:endParaRPr lang="en-US" sz="48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70" y="2388675"/>
            <a:ext cx="8391706" cy="54537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25" y="2388675"/>
            <a:ext cx="10263120" cy="54537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05" y="8456203"/>
            <a:ext cx="9864244" cy="49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449844" y="1732458"/>
            <a:ext cx="1477962" cy="258763"/>
            <a:chOff x="1703388" y="2006913"/>
            <a:chExt cx="1478230" cy="258682"/>
          </a:xfrm>
        </p:grpSpPr>
        <p:sp>
          <p:nvSpPr>
            <p:cNvPr id="38" name="Oval 37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 Ligh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8323984" y="1016127"/>
            <a:ext cx="7752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¿QUIÉNES NOS APOYAN?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Resultado de imagen para fundacion para la prevencion y tratamiento del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2" y="2529364"/>
            <a:ext cx="10739888" cy="20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n para fundacion para la prevencion y tratamiento del cancer red no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74" y="5063879"/>
            <a:ext cx="10001863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469" y="5944599"/>
            <a:ext cx="5975237" cy="5906181"/>
          </a:xfrm>
          <a:prstGeom prst="rect">
            <a:avLst/>
          </a:prstGeom>
        </p:spPr>
      </p:pic>
      <p:pic>
        <p:nvPicPr>
          <p:cNvPr id="2" name="Picture 2" descr="Vista previa de imag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0" y="5063878"/>
            <a:ext cx="6053702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Elevator Light">
      <a:dk1>
        <a:srgbClr val="6D7783"/>
      </a:dk1>
      <a:lt1>
        <a:srgbClr val="FFFFFF"/>
      </a:lt1>
      <a:dk2>
        <a:srgbClr val="2C2E35"/>
      </a:dk2>
      <a:lt2>
        <a:srgbClr val="FFFFFF"/>
      </a:lt2>
      <a:accent1>
        <a:srgbClr val="4F8CF7"/>
      </a:accent1>
      <a:accent2>
        <a:srgbClr val="60D2AD"/>
      </a:accent2>
      <a:accent3>
        <a:srgbClr val="4F8BF7"/>
      </a:accent3>
      <a:accent4>
        <a:srgbClr val="5FD2AC"/>
      </a:accent4>
      <a:accent5>
        <a:srgbClr val="4F8BF7"/>
      </a:accent5>
      <a:accent6>
        <a:srgbClr val="1A1A1A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23460</TotalTime>
  <Words>356</Words>
  <Application>Microsoft Office PowerPoint</Application>
  <PresentationFormat>Personalizado</PresentationFormat>
  <Paragraphs>61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Lato Light</vt:lpstr>
      <vt:lpstr>Source Sans Pro</vt:lpstr>
      <vt:lpstr>Default Theme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Slideforest</dc:title>
  <dc:subject/>
  <dc:creator>Slideforest</dc:creator>
  <cp:keywords/>
  <dc:description/>
  <cp:lastModifiedBy>Xavier</cp:lastModifiedBy>
  <cp:revision>3876</cp:revision>
  <cp:lastPrinted>2019-10-30T13:59:58Z</cp:lastPrinted>
  <dcterms:created xsi:type="dcterms:W3CDTF">2014-11-12T21:47:38Z</dcterms:created>
  <dcterms:modified xsi:type="dcterms:W3CDTF">2020-09-24T16:58:36Z</dcterms:modified>
  <cp:category/>
</cp:coreProperties>
</file>